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2"/>
  </p:notesMasterIdLst>
  <p:sldIdLst>
    <p:sldId id="256" r:id="rId2"/>
    <p:sldId id="320" r:id="rId3"/>
    <p:sldId id="318" r:id="rId4"/>
    <p:sldId id="326" r:id="rId5"/>
    <p:sldId id="327" r:id="rId6"/>
    <p:sldId id="328" r:id="rId7"/>
    <p:sldId id="329" r:id="rId8"/>
    <p:sldId id="330" r:id="rId9"/>
    <p:sldId id="331" r:id="rId10"/>
    <p:sldId id="319" r:id="rId11"/>
    <p:sldId id="332" r:id="rId12"/>
    <p:sldId id="333" r:id="rId13"/>
    <p:sldId id="334" r:id="rId14"/>
    <p:sldId id="335" r:id="rId15"/>
    <p:sldId id="336" r:id="rId16"/>
    <p:sldId id="337" r:id="rId17"/>
    <p:sldId id="322" r:id="rId18"/>
    <p:sldId id="317" r:id="rId19"/>
    <p:sldId id="257" r:id="rId20"/>
    <p:sldId id="302" r:id="rId21"/>
    <p:sldId id="305" r:id="rId22"/>
    <p:sldId id="306" r:id="rId23"/>
    <p:sldId id="307" r:id="rId24"/>
    <p:sldId id="308" r:id="rId25"/>
    <p:sldId id="309" r:id="rId26"/>
    <p:sldId id="310" r:id="rId27"/>
    <p:sldId id="313" r:id="rId28"/>
    <p:sldId id="315" r:id="rId29"/>
    <p:sldId id="321" r:id="rId30"/>
    <p:sldId id="347" r:id="rId31"/>
    <p:sldId id="338" r:id="rId32"/>
    <p:sldId id="339" r:id="rId33"/>
    <p:sldId id="340" r:id="rId34"/>
    <p:sldId id="341" r:id="rId35"/>
    <p:sldId id="342" r:id="rId36"/>
    <p:sldId id="343" r:id="rId37"/>
    <p:sldId id="344" r:id="rId38"/>
    <p:sldId id="345" r:id="rId39"/>
    <p:sldId id="346" r:id="rId40"/>
    <p:sldId id="325" r:id="rId4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00FF99"/>
    <a:srgbClr val="FFFF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1272" y="-222"/>
      </p:cViewPr>
      <p:guideLst>
        <p:guide orient="horz" pos="2160"/>
        <p:guide pos="288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12536D-27B2-49D7-8670-843B3DA679B2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606B7-BCDB-4DDA-A7C6-2051AEB2A3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606B7-BCDB-4DDA-A7C6-2051AEB2A330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B4C2-E682-4D92-BF72-76718B1C731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B4C2-E682-4D92-BF72-76718B1C731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B4C2-E682-4D92-BF72-76718B1C731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B4C2-E682-4D92-BF72-76718B1C731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B4C2-E682-4D92-BF72-76718B1C731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B4C2-E682-4D92-BF72-76718B1C731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B4C2-E682-4D92-BF72-76718B1C731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B4C2-E682-4D92-BF72-76718B1C731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B4C2-E682-4D92-BF72-76718B1C731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B4C2-E682-4D92-BF72-76718B1C731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EB4C2-E682-4D92-BF72-76718B1C731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EB4C2-E682-4D92-BF72-76718B1C731E}" type="datetimeFigureOut">
              <a:rPr lang="ru-RU" smtClean="0"/>
              <a:pPr/>
              <a:t>25.03.2023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97C0D-FBB7-46D5-98C4-861A1AD57E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0088" y="2474810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>
                <a:latin typeface="Calibri" pitchFamily="34" charset="0"/>
              </a:rPr>
              <a:t>МЕТОДИЧЕСКАЯ РАЗРАБОТКА ВНЕКЛАССНОГО </a:t>
            </a:r>
            <a:r>
              <a:rPr lang="ru-RU" sz="4800" dirty="0" smtClean="0">
                <a:latin typeface="Calibri" pitchFamily="34" charset="0"/>
              </a:rPr>
              <a:t/>
            </a:r>
            <a:br>
              <a:rPr lang="ru-RU" sz="4800" dirty="0" smtClean="0">
                <a:latin typeface="Calibri" pitchFamily="34" charset="0"/>
              </a:rPr>
            </a:br>
            <a:r>
              <a:rPr lang="ru-RU" sz="4800" b="1" dirty="0" smtClean="0">
                <a:latin typeface="Calibri" pitchFamily="34" charset="0"/>
              </a:rPr>
              <a:t>МЕРОПРИЯТИЯ ПО ИНФОРМАТИКЕ</a:t>
            </a:r>
            <a:br>
              <a:rPr lang="ru-RU" sz="4800" b="1" dirty="0" smtClean="0">
                <a:latin typeface="Calibri" pitchFamily="34" charset="0"/>
              </a:rPr>
            </a:b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«Я и ИНФОРМАТИКА»</a:t>
            </a:r>
            <a:endParaRPr lang="ru-RU" sz="4800" dirty="0">
              <a:latin typeface="Calibri" pitchFamily="34" charset="0"/>
            </a:endParaRPr>
          </a:p>
        </p:txBody>
      </p:sp>
      <p:pic>
        <p:nvPicPr>
          <p:cNvPr id="7" name="Рисунок 6" descr="4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254" y="351128"/>
            <a:ext cx="2263734" cy="2109046"/>
          </a:xfrm>
          <a:prstGeom prst="rect">
            <a:avLst/>
          </a:prstGeom>
        </p:spPr>
      </p:pic>
      <p:pic>
        <p:nvPicPr>
          <p:cNvPr id="8" name="Рисунок 7" descr="o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80860" y="1840674"/>
            <a:ext cx="1695145" cy="1775051"/>
          </a:xfrm>
          <a:prstGeom prst="rect">
            <a:avLst/>
          </a:prstGeom>
        </p:spPr>
      </p:pic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ОТБОРОЧНЫЙ ТУР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8 вопрос: </a:t>
            </a:r>
          </a:p>
          <a:p>
            <a:pPr>
              <a:buNone/>
            </a:pPr>
            <a:r>
              <a:rPr lang="ru-RU" sz="4000" dirty="0" smtClean="0"/>
              <a:t>   Карманное вычислительное устройство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4610" y="4405745"/>
            <a:ext cx="1695145" cy="177505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ОТБОРОЧНЫЙ ТУР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9 вопрос: </a:t>
            </a:r>
          </a:p>
          <a:p>
            <a:pPr>
              <a:buNone/>
            </a:pPr>
            <a:r>
              <a:rPr lang="ru-RU" sz="4000" dirty="0" smtClean="0"/>
              <a:t>   Манипулятор с кнопками для управления компьютером.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4610" y="4405745"/>
            <a:ext cx="1695145" cy="1775051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ОТБОРОЧНЫЙ ТУР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10 вопрос: </a:t>
            </a:r>
          </a:p>
          <a:p>
            <a:pPr>
              <a:buNone/>
            </a:pPr>
            <a:r>
              <a:rPr lang="ru-RU" sz="4000" dirty="0" smtClean="0"/>
              <a:t>   Устройство для считывания графической и текстовой информации в компьютер.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4610" y="4405745"/>
            <a:ext cx="1695145" cy="1775051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ОТБОРОЧНЫЙ ТУР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11 вопрос: </a:t>
            </a:r>
          </a:p>
          <a:p>
            <a:pPr>
              <a:buNone/>
            </a:pPr>
            <a:r>
              <a:rPr lang="ru-RU" sz="4000" dirty="0" smtClean="0"/>
              <a:t>   Устройство для обмена информацией с другими компьютерами через телефонную сеть.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4610" y="4405745"/>
            <a:ext cx="1695145" cy="1775051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ОТБОРОЧНЫЙ ТУР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12 вопрос: </a:t>
            </a:r>
          </a:p>
          <a:p>
            <a:pPr>
              <a:buNone/>
            </a:pPr>
            <a:r>
              <a:rPr lang="ru-RU" sz="4000" dirty="0" smtClean="0"/>
              <a:t>   Устройство вывода информации на бумагу.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4610" y="4405745"/>
            <a:ext cx="1695145" cy="1775051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ОТБОРОЧНЫЙ ТУР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13 вопрос: </a:t>
            </a:r>
          </a:p>
          <a:p>
            <a:pPr>
              <a:buNone/>
            </a:pPr>
            <a:r>
              <a:rPr lang="ru-RU" sz="4000" dirty="0" smtClean="0"/>
              <a:t>   Метка на экране, перемещающаяся при нажатии соответствующих клавиш.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4610" y="4405745"/>
            <a:ext cx="1695145" cy="1775051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ОТБОРОЧНЫЙ ТУР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14 вопрос: </a:t>
            </a:r>
          </a:p>
          <a:p>
            <a:pPr>
              <a:buNone/>
            </a:pPr>
            <a:r>
              <a:rPr lang="ru-RU" sz="4000" dirty="0" smtClean="0"/>
              <a:t>   Место хранения информации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4" name="Рисунок 3" descr="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71596" y="3847605"/>
            <a:ext cx="2228160" cy="2333191"/>
          </a:xfrm>
          <a:prstGeom prst="rect">
            <a:avLst/>
          </a:prstGeom>
        </p:spPr>
      </p:pic>
    </p:spTree>
  </p:cSld>
  <p:clrMapOvr>
    <a:masterClrMapping/>
  </p:clrMapOvr>
  <p:transition advClick="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ОТБОРОЧНЫЙ ТУР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u="sng" dirty="0" smtClean="0"/>
              <a:t>Ребята, вам необходимо:</a:t>
            </a:r>
            <a:endParaRPr lang="ru-RU" dirty="0" smtClean="0"/>
          </a:p>
          <a:p>
            <a:r>
              <a:rPr lang="ru-RU" i="1" dirty="0" smtClean="0"/>
              <a:t>1. Разбить группу на 2 команды (по 7 участников  в каждой)</a:t>
            </a:r>
            <a:endParaRPr lang="ru-RU" dirty="0" smtClean="0"/>
          </a:p>
          <a:p>
            <a:r>
              <a:rPr lang="ru-RU" i="1" dirty="0" smtClean="0"/>
              <a:t>2. Выбрать название</a:t>
            </a:r>
            <a:endParaRPr lang="ru-RU" dirty="0" smtClean="0"/>
          </a:p>
          <a:p>
            <a:r>
              <a:rPr lang="ru-RU" i="1" dirty="0" smtClean="0"/>
              <a:t>3. Выбрать капитана</a:t>
            </a:r>
            <a:endParaRPr lang="ru-RU" dirty="0" smtClean="0"/>
          </a:p>
          <a:p>
            <a:r>
              <a:rPr lang="ru-RU" i="1" dirty="0" smtClean="0"/>
              <a:t>4. В ходе мероприятия каждая команда принимает участие в 5 конкурсах.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Click="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Конкурс 1 «РЕБУСЫ»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817" y="1365662"/>
            <a:ext cx="8710551" cy="4797632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ru-RU" sz="2800" dirty="0" smtClean="0">
                <a:latin typeface="Calibri" pitchFamily="34" charset="0"/>
                <a:cs typeface="Arial" pitchFamily="34" charset="0"/>
              </a:rPr>
              <a:t>1.  </a:t>
            </a:r>
            <a:r>
              <a:rPr lang="ru-RU" sz="2800" dirty="0" smtClean="0">
                <a:cs typeface="Arial" pitchFamily="34" charset="0"/>
              </a:rPr>
              <a:t>Отгадать ребус, записать ответ.</a:t>
            </a:r>
          </a:p>
          <a:p>
            <a:pPr marL="457200" indent="-457200">
              <a:buNone/>
            </a:pPr>
            <a:r>
              <a:rPr lang="ru-RU" sz="2800" dirty="0" smtClean="0">
                <a:cs typeface="Arial" pitchFamily="34" charset="0"/>
              </a:rPr>
              <a:t>2.  Ответы сдать жюри.</a:t>
            </a:r>
          </a:p>
          <a:p>
            <a:pPr marL="457200" indent="-457200">
              <a:buNone/>
            </a:pPr>
            <a:r>
              <a:rPr lang="ru-RU" sz="2800" dirty="0" smtClean="0">
                <a:cs typeface="Arial" pitchFamily="34" charset="0"/>
              </a:rPr>
              <a:t>3.  Проверяем на экране.</a:t>
            </a:r>
          </a:p>
          <a:p>
            <a:pPr>
              <a:buNone/>
            </a:pPr>
            <a:r>
              <a:rPr lang="ru-RU" sz="2800" dirty="0" smtClean="0">
                <a:cs typeface="Arial" pitchFamily="34" charset="0"/>
              </a:rPr>
              <a:t>    Чтобы увидеть правильный ответ, кликните мышью по рисунку</a:t>
            </a:r>
            <a:br>
              <a:rPr lang="ru-RU" sz="2800" dirty="0" smtClean="0">
                <a:cs typeface="Arial" pitchFamily="34" charset="0"/>
              </a:rPr>
            </a:br>
            <a:r>
              <a:rPr lang="ru-RU" sz="2800" i="1" dirty="0" smtClean="0">
                <a:cs typeface="Arial" pitchFamily="34" charset="0"/>
              </a:rPr>
              <a:t>(порядок действий не нарушать)</a:t>
            </a:r>
            <a:endParaRPr lang="ru-RU" sz="2400" dirty="0" smtClean="0">
              <a:latin typeface="Cambria" pitchFamily="18" charset="0"/>
              <a:cs typeface="Arial" pitchFamily="34" charset="0"/>
            </a:endParaRPr>
          </a:p>
          <a:p>
            <a:pPr lvl="1">
              <a:lnSpc>
                <a:spcPct val="150000"/>
              </a:lnSpc>
            </a:pPr>
            <a:endParaRPr lang="ru-RU" sz="2000" dirty="0" smtClean="0">
              <a:latin typeface="Cambria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Cambria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latin typeface="Cambria" pitchFamily="18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latin typeface="Cambria" pitchFamily="18" charset="0"/>
              <a:cs typeface="Arial" pitchFamily="34" charset="0"/>
            </a:endParaRPr>
          </a:p>
        </p:txBody>
      </p:sp>
      <p:pic>
        <p:nvPicPr>
          <p:cNvPr id="8" name="Рисунок 7" descr="1c4875c563539ab10fe75a4e34dfbd0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77300" y="5652654"/>
            <a:ext cx="563532" cy="56353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4727" y="1571612"/>
            <a:ext cx="6774546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571604" y="1643050"/>
            <a:ext cx="3000396" cy="25717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214942" y="1631363"/>
            <a:ext cx="2500330" cy="257176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№1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81689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21454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60659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00373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313984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71164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10369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50082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с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88727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3.7037E-6 L 0.02952 0.22014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" y="11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00093 L 0.11371 0.22037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" y="11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8108 0.22017 " pathEditMode="relative" ptsTypes="AA">
                                      <p:cBhvr>
                                        <p:cTn id="6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8108 0.22017 " pathEditMode="relative" ptsTypes="AA">
                                      <p:cBhvr>
                                        <p:cTn id="6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8108 0.22017 " pathEditMode="relative" ptsTypes="AA">
                                      <p:cBhvr>
                                        <p:cTn id="6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8" grpId="1" animBg="1"/>
      <p:bldP spid="19" grpId="0" animBg="1"/>
      <p:bldP spid="19" grpId="1" animBg="1"/>
      <p:bldP spid="25" grpId="0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ОТБОРОЧНЫЙ ТУР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i="1" dirty="0" smtClean="0"/>
              <a:t>Необходимо выбрать участников команд - лучших игроков из обучающихся в классе. Для этого проведем отборочный тур. Кто быстрее ответит на вопрос, тот и попадёт в команду. Обучающийся, ответивший правильно на вопрос, выходит к доске. Ты в команде! Прежде, чем захотите назвать ответ, поднимите руку. </a:t>
            </a:r>
          </a:p>
          <a:p>
            <a:r>
              <a:rPr lang="ru-RU" i="1" dirty="0" smtClean="0"/>
              <a:t>Желаю успеха!</a:t>
            </a:r>
          </a:p>
          <a:p>
            <a:r>
              <a:rPr lang="ru-RU" i="1" dirty="0" smtClean="0"/>
              <a:t> Итак, начнем.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№2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81689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21454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ы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60659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б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00373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72960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з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127265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519318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я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916451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ц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9720" y="1584789"/>
            <a:ext cx="6664560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1377538" y="1769423"/>
            <a:ext cx="3396343" cy="235131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25143" y="1721922"/>
            <a:ext cx="2232561" cy="235131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3.7037E-6 L 0.12014 0.19306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97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3.7037E-6 L 0.12014 0.1930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9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8 -3.7037E-6 L -0.12968 0.19399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" y="97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3.7037E-6 L -0.12969 0.1939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8" grpId="1" animBg="1"/>
      <p:bldP spid="19" grpId="0" animBg="1"/>
      <p:bldP spid="19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№3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06779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459845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и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856978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н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96575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н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363415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755468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792868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ч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4184921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4582054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с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" name="Рисунок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0" y="1549018"/>
            <a:ext cx="8100000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3" name="Скругленный прямоугольник 22"/>
          <p:cNvSpPr/>
          <p:nvPr/>
        </p:nvSpPr>
        <p:spPr>
          <a:xfrm>
            <a:off x="223975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958291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678540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717745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757458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65544" y="1711842"/>
            <a:ext cx="2860158" cy="234979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732028" y="1669312"/>
            <a:ext cx="2147777" cy="250928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124353" y="1605516"/>
            <a:ext cx="2477387" cy="257307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7162823" y="4493255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Рисунок 27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1 0.00231 L 0.17187 0.17931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88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 0.00231 L 0.17188 0.17931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88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 0.00231 L 0.17188 0.17931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88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243 0.17986 " pathEditMode="relative" ptsTypes="AA">
                                      <p:cBhvr>
                                        <p:cTn id="9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243 0.17986 " pathEditMode="relative" ptsTypes="AA">
                                      <p:cBhvr>
                                        <p:cTn id="9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243 0.17986 " pathEditMode="relative" ptsTypes="AA">
                                      <p:cBhvr>
                                        <p:cTn id="9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3.25775E-6 L -0.19358 0.17931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90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1.24479E-6 L -0.19358 0.17932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9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3.25775E-6 L -0.19358 0.17931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5" grpId="0" animBg="1"/>
      <p:bldP spid="26" grpId="0" animBg="1"/>
      <p:bldP spid="27" grpId="0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23" grpId="0" animBg="1"/>
      <p:bldP spid="24" grpId="0" animBg="1"/>
      <p:bldP spid="41" grpId="0" animBg="1"/>
      <p:bldP spid="41" grpId="1" animBg="1"/>
      <p:bldP spid="42" grpId="0" animBg="1"/>
      <p:bldP spid="43" grpId="0" animBg="1"/>
      <p:bldP spid="43" grpId="1" animBg="1"/>
      <p:bldP spid="47" grpId="0" animBg="1"/>
      <p:bldP spid="47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№4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89716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28921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и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68635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с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496911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и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894567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н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28662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532402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м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71607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611320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069124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Рисунок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6798" y="1549019"/>
            <a:ext cx="6990403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9" name="Прямоугольник 28"/>
          <p:cNvSpPr/>
          <p:nvPr/>
        </p:nvSpPr>
        <p:spPr>
          <a:xfrm>
            <a:off x="1350335" y="1743740"/>
            <a:ext cx="2934586" cy="243485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976037" y="1733107"/>
            <a:ext cx="2934586" cy="241359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3837 0.17523 " pathEditMode="relative" ptsTypes="AA">
                                      <p:cBhvr>
                                        <p:cTn id="6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3837 0.17523 " pathEditMode="relative" ptsTypes="AA">
                                      <p:cBhvr>
                                        <p:cTn id="6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3837 0.17523 " pathEditMode="relative" ptsTypes="AA">
                                      <p:cBhvr>
                                        <p:cTn id="6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0.00231 L -0.19219 0.17492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86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0.00231 L -0.19219 0.17492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86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3 0.00231 L -0.19218 0.17492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8" grpId="1" animBg="1"/>
      <p:bldP spid="19" grpId="0" animBg="1"/>
      <p:bldP spid="19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35" grpId="0" animBg="1"/>
      <p:bldP spid="36" grpId="0" animBg="1"/>
      <p:bldP spid="37" grpId="0" animBg="1"/>
      <p:bldP spid="23" grpId="0" animBg="1"/>
      <p:bldP spid="23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№5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437400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76605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16318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238815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78580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21526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607315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004448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Рисунок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6282" y="1561224"/>
            <a:ext cx="8571435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1" name="Скругленный прямоугольник 20"/>
          <p:cNvSpPr/>
          <p:nvPr/>
        </p:nvSpPr>
        <p:spPr>
          <a:xfrm>
            <a:off x="773206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812971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г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55917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с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951225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7348358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29392" y="1876301"/>
            <a:ext cx="3135086" cy="218506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168239" y="1911927"/>
            <a:ext cx="2232561" cy="213755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495803" y="1698171"/>
            <a:ext cx="2220685" cy="249381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22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43 0.1795 " pathEditMode="relative" ptsTypes="AA">
                                      <p:cBhvr>
                                        <p:cTn id="8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43 0.1795 " pathEditMode="relative" ptsTypes="AA">
                                      <p:cBhvr>
                                        <p:cTn id="8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43 0.1795 " pathEditMode="relative" ptsTypes="AA">
                                      <p:cBhvr>
                                        <p:cTn id="8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.00093 L -0.03385 0.17986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89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0093 L 0.05069 0.17963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" y="89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00232 L -0.27205 0.18001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91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6 -0.00232 L -0.27204 0.18001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9" grpId="0" animBg="1"/>
      <p:bldP spid="25" grpId="0" animBg="1"/>
      <p:bldP spid="26" grpId="0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21" grpId="0" animBg="1"/>
      <p:bldP spid="21" grpId="1" animBg="1"/>
      <p:bldP spid="22" grpId="0" animBg="1"/>
      <p:bldP spid="22" grpId="1" animBg="1"/>
      <p:bldP spid="32" grpId="0" animBg="1"/>
      <p:bldP spid="33" grpId="0" animBg="1"/>
      <p:bldP spid="3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№6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44275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83480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623193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ь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7188" y="1549907"/>
            <a:ext cx="5309624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4" name="Скругленный прямоугольник 23"/>
          <p:cNvSpPr/>
          <p:nvPr/>
        </p:nvSpPr>
        <p:spPr>
          <a:xfrm>
            <a:off x="2663924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055977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45311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м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995055" y="1733797"/>
            <a:ext cx="2576945" cy="241069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797631" y="1674421"/>
            <a:ext cx="2339439" cy="242256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2361 0.16343 " pathEditMode="relative" ptsTypes="AA">
                                      <p:cBhvr>
                                        <p:cTn id="4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6 L 0.11146 0.1625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" y="81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3.7037E-6 L 0.1974 0.1632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" y="8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-3.7037E-6 L -0.06354 0.1634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8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-3.7037E-6 L -0.06354 0.16343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82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8 -3.7037E-6 L -0.06354 0.16343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4" grpId="0" animBg="1"/>
      <p:bldP spid="24" grpId="1" animBg="1"/>
      <p:bldP spid="27" grpId="0" animBg="1"/>
      <p:bldP spid="27" grpId="1" animBg="1"/>
      <p:bldP spid="28" grpId="0" animBg="1"/>
      <p:bldP spid="28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№7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93026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н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322315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719448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ж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893938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721047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у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11310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51023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Рисунок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674" y="1537661"/>
            <a:ext cx="8760651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8" name="Скругленный прямоугольник 27"/>
          <p:cNvSpPr/>
          <p:nvPr/>
        </p:nvSpPr>
        <p:spPr>
          <a:xfrm>
            <a:off x="717745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56950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у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96663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б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49382" y="1686296"/>
            <a:ext cx="2873828" cy="2410691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3265714" y="1674421"/>
            <a:ext cx="3099460" cy="245819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6578930" y="1626919"/>
            <a:ext cx="2315688" cy="252944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916 0.16097 " pathEditMode="relative" ptsTypes="AA">
                                      <p:cBhvr>
                                        <p:cTn id="6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7916 0.16097 " pathEditMode="relative" ptsTypes="AA">
                                      <p:cBhvr>
                                        <p:cTn id="6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0416 L 0.06042 0.16065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" y="82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0416 L 0.06042 0.16065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" y="82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.00139 L -0.31753 0.16111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" y="8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3.7037E-6 L -0.23004 0.16065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" y="8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4184 0.16042 " pathEditMode="relative" ptsTypes="AA">
                                      <p:cBhvr>
                                        <p:cTn id="7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6" grpId="0" animBg="1"/>
      <p:bldP spid="36" grpId="1" animBg="1"/>
      <p:bldP spid="37" grpId="0" animBg="1"/>
      <p:bldP spid="21" grpId="0" animBg="1"/>
      <p:bldP spid="32" grpId="0" animBg="1"/>
      <p:bldP spid="32" grpId="1" animBg="1"/>
      <p:bldP spid="33" grpId="0" animBg="1"/>
      <p:bldP spid="33" grpId="1" animBg="1"/>
      <p:bldP spid="34" grpId="0" animBg="1"/>
      <p:bldP spid="28" grpId="0" animBg="1"/>
      <p:bldP spid="28" grpId="1" animBg="1"/>
      <p:bldP spid="29" grpId="0" animBg="1"/>
      <p:bldP spid="29" grpId="1" animBg="1"/>
      <p:bldP spid="31" grpId="0" animBg="1"/>
      <p:bldP spid="31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№8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58536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п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97741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374552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444391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4836444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233577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7177453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7569506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966639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ь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Рисунок 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011" y="1537066"/>
            <a:ext cx="8693624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259307" y="1665027"/>
            <a:ext cx="3166281" cy="244294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643952" y="1624084"/>
            <a:ext cx="2920621" cy="2524835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714699" y="1596788"/>
            <a:ext cx="2019868" cy="256577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7" name="Рисунок 16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0365 0.16412 " pathEditMode="relative" ptsTypes="AA">
                                      <p:cBhvr>
                                        <p:cTn id="6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0365 0.16412 " pathEditMode="relative" ptsTypes="AA">
                                      <p:cBhvr>
                                        <p:cTn id="6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37 L -0.02222 0.16436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" y="84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-0.0037 L -0.02222 0.1643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" y="84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7 -0.00092 L -0.27674 0.1643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" y="83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7 -0.00092 L -0.27673 0.16436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" y="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6" grpId="0" animBg="1"/>
      <p:bldP spid="36" grpId="1" animBg="1"/>
      <p:bldP spid="37" grpId="0" animBg="1"/>
      <p:bldP spid="32" grpId="0" animBg="1"/>
      <p:bldP spid="32" grpId="1" animBg="1"/>
      <p:bldP spid="33" grpId="0" animBg="1"/>
      <p:bldP spid="33" grpId="1" animBg="1"/>
      <p:bldP spid="34" grpId="0" animBg="1"/>
      <p:bldP spid="28" grpId="0" animBg="1"/>
      <p:bldP spid="29" grpId="0" animBg="1"/>
      <p:bldP spid="29" grpId="1" animBg="1"/>
      <p:bldP spid="31" grpId="0" animBg="1"/>
      <p:bldP spid="31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№9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1364191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х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1756244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153377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713364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м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105417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550255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546604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б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3" name="Рисунок 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891" y="1571984"/>
            <a:ext cx="7980218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4" name="Скругленный прямоугольник 23"/>
          <p:cNvSpPr/>
          <p:nvPr/>
        </p:nvSpPr>
        <p:spPr>
          <a:xfrm>
            <a:off x="6862457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254510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7651643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8044870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м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88769" y="1793174"/>
            <a:ext cx="3051958" cy="242256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3859481" y="1603169"/>
            <a:ext cx="2766950" cy="2636322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6614556" y="1686296"/>
            <a:ext cx="1828800" cy="2493818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1c4875c563539ab10fe75a4e34dfbd08.png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67304" y="5506192"/>
            <a:ext cx="900000" cy="9000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4809 0.17106 " pathEditMode="relative" ptsTypes="AA">
                                      <p:cBhvr>
                                        <p:cTn id="7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1788 0.17106 " pathEditMode="relative" ptsTypes="AA">
                                      <p:cBhvr>
                                        <p:cTn id="7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1788 0.17106 " pathEditMode="relative" ptsTypes="AA">
                                      <p:cBhvr>
                                        <p:cTn id="74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7 0.00232 L -0.30902 0.17454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" y="86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48148E-6 L -0.22361 0.17477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36" grpId="0" animBg="1"/>
      <p:bldP spid="37" grpId="0" animBg="1"/>
      <p:bldP spid="28" grpId="0" animBg="1"/>
      <p:bldP spid="29" grpId="0" animBg="1"/>
      <p:bldP spid="29" grpId="1" animBg="1"/>
      <p:bldP spid="31" grpId="0" animBg="1"/>
      <p:bldP spid="31" grpId="1" animBg="1"/>
      <p:bldP spid="19" grpId="0" animBg="1"/>
      <p:bldP spid="24" grpId="0" animBg="1"/>
      <p:bldP spid="25" grpId="0" animBg="1"/>
      <p:bldP spid="25" grpId="1" animBg="1"/>
      <p:bldP spid="32" grpId="0" animBg="1"/>
      <p:bldP spid="32" grpId="1" animBg="1"/>
      <p:bldP spid="33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Ребус №10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01600">
                  <a:srgbClr val="FFFF00"/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0" y="5605153"/>
            <a:ext cx="1235034" cy="86689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146505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м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538558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4935691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328918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й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565405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963061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92514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84567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1181700" y="450057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д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958971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351024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3748157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9" name="Рисунок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013" y="1494347"/>
            <a:ext cx="8679976" cy="2700000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50" name="Скругленный прямоугольник 49"/>
          <p:cNvSpPr/>
          <p:nvPr/>
        </p:nvSpPr>
        <p:spPr>
          <a:xfrm>
            <a:off x="7121717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7513770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7910903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л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8304130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ё</a:t>
            </a: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5934183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в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6326236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6723369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р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8707056" y="4476820"/>
            <a:ext cx="396000" cy="396000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т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286603" y="1583140"/>
            <a:ext cx="2715904" cy="2524836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166281" y="1569493"/>
            <a:ext cx="3138985" cy="2538483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6387152" y="1569493"/>
            <a:ext cx="2470245" cy="2565779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6945 0.18552 " pathEditMode="relative" ptsTypes="AA">
                                      <p:cBhvr>
                                        <p:cTn id="11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6945 0.18552 " pathEditMode="relative" ptsTypes="AA">
                                      <p:cBhvr>
                                        <p:cTn id="11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1.44113E-6 L -0.15486 0.18783 " pathEditMode="relative" rAng="0" ptsTypes="AA">
                                      <p:cBhvr>
                                        <p:cTn id="11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94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74 1.44113E-6 L -0.15486 0.18783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94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462 L -0.17743 0.18783 " pathEditMode="relative" rAng="0" ptsTypes="AA">
                                      <p:cBhvr>
                                        <p:cTn id="123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92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462 L -0.17743 0.18783 " pathEditMode="relative" rAng="0" ptsTypes="AA">
                                      <p:cBhvr>
                                        <p:cTn id="125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92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.00462 L -0.17743 0.18783 " pathEditMode="relative" rAng="0" ptsTypes="AA">
                                      <p:cBhvr>
                                        <p:cTn id="127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2" grpId="0" animBg="1"/>
      <p:bldP spid="32" grpId="1" animBg="1"/>
      <p:bldP spid="33" grpId="0" animBg="1"/>
      <p:bldP spid="33" grpId="1" animBg="1"/>
      <p:bldP spid="21" grpId="0" animBg="1"/>
      <p:bldP spid="21" grpId="1" animBg="1"/>
      <p:bldP spid="22" grpId="0" animBg="1"/>
      <p:bldP spid="27" grpId="0" animBg="1"/>
      <p:bldP spid="38" grpId="0" animBg="1"/>
      <p:bldP spid="39" grpId="0" animBg="1"/>
      <p:bldP spid="39" grpId="1" animBg="1"/>
      <p:bldP spid="41" grpId="0" animBg="1"/>
      <p:bldP spid="42" grpId="0" animBg="1"/>
      <p:bldP spid="43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Конкурс 2 «МУДРЕЦЫ»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007" y="1481447"/>
            <a:ext cx="8657112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       </a:t>
            </a:r>
            <a:r>
              <a:rPr lang="ru-RU" sz="4400" i="1" dirty="0" smtClean="0"/>
              <a:t>Отвечают по 1 человеку, кто первый из участников команд поднимает руку. За верный ответ - 1 балл. Если команда дает неверный ответ, то возможность ответа предоставляется другой команде.</a:t>
            </a:r>
          </a:p>
          <a:p>
            <a:pPr>
              <a:lnSpc>
                <a:spcPct val="120000"/>
              </a:lnSpc>
              <a:buNone/>
            </a:pPr>
            <a:r>
              <a:rPr lang="ru-RU" sz="4400" dirty="0" smtClean="0"/>
              <a:t> 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ОТБОРОЧНЫЙ ТУР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ru-RU" sz="4200" dirty="0" smtClean="0"/>
              <a:t>1 вопрос: </a:t>
            </a:r>
          </a:p>
          <a:p>
            <a:pPr>
              <a:lnSpc>
                <a:spcPct val="120000"/>
              </a:lnSpc>
              <a:buNone/>
            </a:pPr>
            <a:r>
              <a:rPr lang="ru-RU" sz="4200" dirty="0" smtClean="0"/>
              <a:t>   Устройство отображения информации. </a:t>
            </a:r>
          </a:p>
          <a:p>
            <a:pPr>
              <a:lnSpc>
                <a:spcPct val="120000"/>
              </a:lnSpc>
              <a:buNone/>
            </a:pPr>
            <a:endParaRPr lang="ru-RU" sz="4200" dirty="0" smtClean="0"/>
          </a:p>
          <a:p>
            <a:endParaRPr lang="ru-RU" dirty="0"/>
          </a:p>
        </p:txBody>
      </p:sp>
      <p:pic>
        <p:nvPicPr>
          <p:cNvPr id="4" name="Рисунок 3" descr="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4610" y="4405745"/>
            <a:ext cx="1695145" cy="177505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Конкурс 2 «МУДРЕЦЫ»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buNone/>
            </a:pPr>
            <a:r>
              <a:rPr lang="ru-RU" dirty="0" smtClean="0"/>
              <a:t>1. </a:t>
            </a:r>
            <a:r>
              <a:rPr lang="ru-RU" sz="3600" dirty="0" smtClean="0"/>
              <a:t>Наука о законах, методах и способах     накопления, обработки и</a:t>
            </a:r>
          </a:p>
          <a:p>
            <a:pPr>
              <a:lnSpc>
                <a:spcPct val="120000"/>
              </a:lnSpc>
              <a:buNone/>
            </a:pPr>
            <a:r>
              <a:rPr lang="ru-RU" sz="3600" dirty="0" smtClean="0"/>
              <a:t>    передачи информации.</a:t>
            </a:r>
            <a:endParaRPr lang="ru-RU" sz="36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Конкурс 2 «МУДРЕЦЫ»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buNone/>
            </a:pPr>
            <a:r>
              <a:rPr lang="ru-RU" dirty="0" smtClean="0"/>
              <a:t>2. </a:t>
            </a:r>
            <a:r>
              <a:rPr lang="ru-RU" sz="4000" dirty="0" smtClean="0"/>
              <a:t>Устройство ввода звуковой информации в компьютер. </a:t>
            </a: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Конкурс 2 «МУДРЕЦЫ»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buNone/>
            </a:pPr>
            <a:r>
              <a:rPr lang="ru-RU" dirty="0" smtClean="0"/>
              <a:t>3. </a:t>
            </a:r>
            <a:r>
              <a:rPr lang="ru-RU" sz="4000" dirty="0" smtClean="0"/>
              <a:t>Основное устройство ввода информации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Конкурс 2 «МУДРЕЦЫ»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buNone/>
            </a:pPr>
            <a:r>
              <a:rPr lang="ru-RU" dirty="0" smtClean="0"/>
              <a:t>4. </a:t>
            </a:r>
            <a:r>
              <a:rPr lang="ru-RU" sz="4000" dirty="0" smtClean="0"/>
              <a:t>Сколько байт в одном килобайте? </a:t>
            </a: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Конкурс 2 «МУДРЕЦЫ»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buNone/>
            </a:pPr>
            <a:r>
              <a:rPr lang="ru-RU" dirty="0" smtClean="0"/>
              <a:t>5. </a:t>
            </a:r>
            <a:r>
              <a:rPr lang="ru-RU" sz="4000" dirty="0" smtClean="0"/>
              <a:t>Огнестрельное название жесткого диска. </a:t>
            </a: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Конкурс 2 «МУДРЕЦЫ»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6. </a:t>
            </a:r>
            <a:r>
              <a:rPr lang="ru-RU" sz="4000" dirty="0" smtClean="0"/>
              <a:t>Сколько органов чувств у человека? </a:t>
            </a: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Конкурс 2 «МУДРЕЦЫ»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7. </a:t>
            </a:r>
            <a:r>
              <a:rPr lang="ru-RU" sz="3600" dirty="0" smtClean="0"/>
              <a:t>Вредоносная программа, которая сама себя приписывает к другим программам. 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Конкурс 2 «МУДРЕЦЫ»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8. </a:t>
            </a:r>
            <a:r>
              <a:rPr lang="ru-RU" sz="3600" dirty="0" smtClean="0"/>
              <a:t>Что в глубокой древности использовали в качестве инструмента для счета? </a:t>
            </a: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Конкурс 2 «МУДРЕЦЫ»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9. </a:t>
            </a:r>
            <a:r>
              <a:rPr lang="ru-RU" sz="3600" dirty="0" smtClean="0"/>
              <a:t>Взаимодействие пользователя и компьютера.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Конкурс 2 «МУДРЕЦЫ»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10. </a:t>
            </a:r>
            <a:r>
              <a:rPr lang="ru-RU" sz="3600" dirty="0" smtClean="0"/>
              <a:t>Программа для подключения дополнительных устройств, например, принтера или сканера.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ОТБОРОЧНЫЙ ТУР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2 вопрос: </a:t>
            </a:r>
          </a:p>
          <a:p>
            <a:pPr>
              <a:buNone/>
            </a:pPr>
            <a:r>
              <a:rPr lang="ru-RU" sz="4000" dirty="0" smtClean="0"/>
              <a:t>   Специальная программа для управления внешними устройствами.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4610" y="4405745"/>
            <a:ext cx="1695145" cy="177505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СПАСИБО</a:t>
            </a:r>
          </a:p>
          <a:p>
            <a:pPr algn="ctr">
              <a:buNone/>
            </a:pP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 ЗА </a:t>
            </a:r>
          </a:p>
          <a:p>
            <a:pPr algn="ctr">
              <a:buNone/>
            </a:pP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УЧАСТИЕ</a:t>
            </a:r>
            <a:endParaRPr lang="ru-RU" sz="72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ОТБОРОЧНЫЙ ТУР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ru-RU" sz="4000" dirty="0" smtClean="0"/>
              <a:t>3 вопрос: </a:t>
            </a:r>
          </a:p>
          <a:p>
            <a:pPr>
              <a:lnSpc>
                <a:spcPct val="120000"/>
              </a:lnSpc>
              <a:buNone/>
            </a:pPr>
            <a:r>
              <a:rPr lang="ru-RU" sz="4000" dirty="0" smtClean="0"/>
              <a:t>   8 бит равен 1 …... </a:t>
            </a:r>
          </a:p>
          <a:p>
            <a:endParaRPr lang="ru-RU" dirty="0"/>
          </a:p>
        </p:txBody>
      </p:sp>
      <p:pic>
        <p:nvPicPr>
          <p:cNvPr id="4" name="Рисунок 3" descr="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4610" y="4405745"/>
            <a:ext cx="1695145" cy="177505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ОТБОРОЧНЫЙ ТУР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4 вопрос: </a:t>
            </a:r>
          </a:p>
          <a:p>
            <a:pPr>
              <a:buNone/>
            </a:pPr>
            <a:r>
              <a:rPr lang="ru-RU" sz="4000" dirty="0" smtClean="0"/>
              <a:t>   Всемирная глобальная сеть. </a:t>
            </a:r>
          </a:p>
          <a:p>
            <a:pPr>
              <a:buNone/>
            </a:pPr>
            <a:endParaRPr lang="ru-RU" sz="4000" dirty="0"/>
          </a:p>
        </p:txBody>
      </p:sp>
      <p:pic>
        <p:nvPicPr>
          <p:cNvPr id="5" name="Рисунок 4" descr="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4610" y="4405745"/>
            <a:ext cx="1695145" cy="177505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ОТБОРОЧНЫЙ ТУР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buNone/>
            </a:pPr>
            <a:r>
              <a:rPr lang="ru-RU" sz="4000" dirty="0" smtClean="0"/>
              <a:t>5 вопрос: </a:t>
            </a:r>
          </a:p>
          <a:p>
            <a:pPr>
              <a:lnSpc>
                <a:spcPct val="120000"/>
              </a:lnSpc>
              <a:buNone/>
            </a:pPr>
            <a:r>
              <a:rPr lang="ru-RU" sz="4000" dirty="0" smtClean="0"/>
              <a:t>   Наименьшая единица измерения информации. </a:t>
            </a:r>
          </a:p>
          <a:p>
            <a:pPr>
              <a:lnSpc>
                <a:spcPct val="120000"/>
              </a:lnSpc>
              <a:buNone/>
            </a:pPr>
            <a:endParaRPr lang="ru-RU" dirty="0" smtClean="0"/>
          </a:p>
        </p:txBody>
      </p:sp>
      <p:pic>
        <p:nvPicPr>
          <p:cNvPr id="4" name="Рисунок 3" descr="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4610" y="4405745"/>
            <a:ext cx="1695145" cy="177505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ОТБОРОЧНЫЙ ТУР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ru-RU" sz="4000" dirty="0" smtClean="0"/>
              <a:t>6 вопрос: </a:t>
            </a:r>
          </a:p>
          <a:p>
            <a:pPr>
              <a:lnSpc>
                <a:spcPct val="120000"/>
              </a:lnSpc>
              <a:buNone/>
            </a:pPr>
            <a:r>
              <a:rPr lang="ru-RU" sz="4000" dirty="0" smtClean="0"/>
              <a:t>   Совокупность знаний, сведений и данных. </a:t>
            </a:r>
          </a:p>
        </p:txBody>
      </p:sp>
      <p:pic>
        <p:nvPicPr>
          <p:cNvPr id="4" name="Рисунок 3" descr="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4610" y="4405745"/>
            <a:ext cx="1695145" cy="177505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FF00"/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Arial" pitchFamily="34" charset="0"/>
                <a:cs typeface="Arial" pitchFamily="34" charset="0"/>
              </a:rPr>
              <a:t>ОТБОРОЧНЫЙ ТУР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7 вопрос: </a:t>
            </a:r>
          </a:p>
          <a:p>
            <a:pPr>
              <a:buNone/>
            </a:pPr>
            <a:r>
              <a:rPr lang="ru-RU" sz="4000" dirty="0" smtClean="0"/>
              <a:t>   Центральный «мозг» компьютера, предназначенный для переработки информации</a:t>
            </a:r>
          </a:p>
          <a:p>
            <a:endParaRPr lang="ru-RU" dirty="0"/>
          </a:p>
        </p:txBody>
      </p:sp>
      <p:pic>
        <p:nvPicPr>
          <p:cNvPr id="4" name="Рисунок 3" descr="o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04610" y="4405745"/>
            <a:ext cx="1695145" cy="1775051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790</TotalTime>
  <Words>656</Words>
  <Application>Microsoft Office PowerPoint</Application>
  <PresentationFormat>Экран (4:3)</PresentationFormat>
  <Paragraphs>209</Paragraphs>
  <Slides>40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Тема Office</vt:lpstr>
      <vt:lpstr> МЕТОДИЧЕСКАЯ РАЗРАБОТКА ВНЕКЛАССНОГО  МЕРОПРИЯТИЯ ПО ИНФОРМАТИКЕ «Я и ИНФОРМАТИКА»</vt:lpstr>
      <vt:lpstr>ОТБОРОЧНЫЙ ТУР</vt:lpstr>
      <vt:lpstr>ОТБОРОЧНЫЙ ТУР</vt:lpstr>
      <vt:lpstr>ОТБОРОЧНЫЙ ТУР</vt:lpstr>
      <vt:lpstr>ОТБОРОЧНЫЙ ТУР</vt:lpstr>
      <vt:lpstr>ОТБОРОЧНЫЙ ТУР</vt:lpstr>
      <vt:lpstr>ОТБОРОЧНЫЙ ТУР</vt:lpstr>
      <vt:lpstr>ОТБОРОЧНЫЙ ТУР</vt:lpstr>
      <vt:lpstr>ОТБОРОЧНЫЙ ТУР</vt:lpstr>
      <vt:lpstr>ОТБОРОЧНЫЙ ТУР</vt:lpstr>
      <vt:lpstr>ОТБОРОЧНЫЙ ТУР</vt:lpstr>
      <vt:lpstr>ОТБОРОЧНЫЙ ТУР</vt:lpstr>
      <vt:lpstr>ОТБОРОЧНЫЙ ТУР</vt:lpstr>
      <vt:lpstr>ОТБОРОЧНЫЙ ТУР</vt:lpstr>
      <vt:lpstr>ОТБОРОЧНЫЙ ТУР</vt:lpstr>
      <vt:lpstr>ОТБОРОЧНЫЙ ТУР</vt:lpstr>
      <vt:lpstr>ОТБОРОЧНЫЙ ТУР</vt:lpstr>
      <vt:lpstr>Конкурс 1 «РЕБУСЫ»</vt:lpstr>
      <vt:lpstr>Ребус №1</vt:lpstr>
      <vt:lpstr>Ребус №2</vt:lpstr>
      <vt:lpstr>Ребус №3</vt:lpstr>
      <vt:lpstr>Ребус №4</vt:lpstr>
      <vt:lpstr>Ребус №5</vt:lpstr>
      <vt:lpstr>Ребус №6</vt:lpstr>
      <vt:lpstr>Ребус №7</vt:lpstr>
      <vt:lpstr>Ребус №8</vt:lpstr>
      <vt:lpstr>Ребус №9</vt:lpstr>
      <vt:lpstr>Ребус №10</vt:lpstr>
      <vt:lpstr>Конкурс 2 «МУДРЕЦЫ»</vt:lpstr>
      <vt:lpstr>Конкурс 2 «МУДРЕЦЫ»</vt:lpstr>
      <vt:lpstr>Конкурс 2 «МУДРЕЦЫ»</vt:lpstr>
      <vt:lpstr>Конкурс 2 «МУДРЕЦЫ»</vt:lpstr>
      <vt:lpstr>Конкурс 2 «МУДРЕЦЫ»</vt:lpstr>
      <vt:lpstr>Конкурс 2 «МУДРЕЦЫ»</vt:lpstr>
      <vt:lpstr>Конкурс 2 «МУДРЕЦЫ»</vt:lpstr>
      <vt:lpstr>Конкурс 2 «МУДРЕЦЫ»</vt:lpstr>
      <vt:lpstr>Конкурс 2 «МУДРЕЦЫ»</vt:lpstr>
      <vt:lpstr>Конкурс 2 «МУДРЕЦЫ»</vt:lpstr>
      <vt:lpstr>Конкурс 2 «МУДРЕЦЫ»</vt:lpstr>
      <vt:lpstr>Слайд 40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РЕБУСЫ ПО ИНФОРМАТИКЕ</dc:title>
  <dc:creator>1</dc:creator>
  <cp:lastModifiedBy>Владелец</cp:lastModifiedBy>
  <cp:revision>87</cp:revision>
  <dcterms:created xsi:type="dcterms:W3CDTF">2011-04-07T12:51:57Z</dcterms:created>
  <dcterms:modified xsi:type="dcterms:W3CDTF">2023-03-25T13:30:14Z</dcterms:modified>
</cp:coreProperties>
</file>